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7b2389fd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7b2389fd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7b52231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7b52231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c07d7f0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c07d7f0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7b2389fd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7b2389fd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603d4dd5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603d4dd5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7b52231f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7b52231f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c07d7f0b5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c07d7f0b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2468be03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2468be03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c1abde04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c1abde04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468be03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2468be03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c07d7f0b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c07d7f0b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2468be0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2468be0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c07d7f0b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c07d7f0b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2468be03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2468be03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b2389fd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7b2389fd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03d4dd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03d4dd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0976f2d4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0976f2d4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c07d7f0b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c07d7f0b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603d4dd5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603d4dd5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7b52231f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7b52231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hani.co.kr/arti/society/environment/952781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://data.ex.co.kr/visual/allrange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www.apple.com/covid19/mobilit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www.airport.co.kr/www/extra/stats/airportStats/layOut.do?cid=2015102917501542253&amp;menuId=39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657900" y="645750"/>
            <a:ext cx="3672300" cy="3852000"/>
          </a:xfrm>
          <a:prstGeom prst="rect">
            <a:avLst/>
          </a:prstGeom>
          <a:solidFill>
            <a:srgbClr val="000000">
              <a:alpha val="19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959350" y="794775"/>
            <a:ext cx="50694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>
                <a:solidFill>
                  <a:srgbClr val="FFFFFF"/>
                </a:solidFill>
              </a:rPr>
              <a:t>COVID 19</a:t>
            </a:r>
            <a:endParaRPr b="1" sz="3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>
                <a:solidFill>
                  <a:srgbClr val="FFFFFF"/>
                </a:solidFill>
              </a:rPr>
              <a:t>Environment</a:t>
            </a:r>
            <a:endParaRPr b="1" sz="5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 rot="10800000">
            <a:off x="-75" y="0"/>
            <a:ext cx="4587000" cy="958800"/>
          </a:xfrm>
          <a:prstGeom prst="triangle">
            <a:avLst>
              <a:gd fmla="val 49678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292075" y="1224500"/>
            <a:ext cx="8310600" cy="2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13103" l="0" r="0" t="0"/>
          <a:stretch/>
        </p:blipFill>
        <p:spPr>
          <a:xfrm>
            <a:off x="4901375" y="67375"/>
            <a:ext cx="3454101" cy="232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50" y="1034188"/>
            <a:ext cx="4469724" cy="220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1033300" y="3133650"/>
            <a:ext cx="876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1월25일</a:t>
            </a:r>
            <a:endParaRPr b="1" sz="10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375" y="2389581"/>
            <a:ext cx="3454099" cy="265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431650" y="4746225"/>
            <a:ext cx="22350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</a:rPr>
              <a:t>NASA earth observatory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6289100" y="337300"/>
            <a:ext cx="763800" cy="19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6289100" y="2735775"/>
            <a:ext cx="763800" cy="19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202250" y="3380825"/>
            <a:ext cx="45870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66666"/>
                </a:solidFill>
              </a:rPr>
              <a:t>중국의 코로나19 봉쇄령 실시 전과후의 이산화질소량 차이를 보여주는 위성 사진. 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66666"/>
                </a:solidFill>
              </a:rPr>
              <a:t>사태가 진정된 이후 경제가 점차 회복되자, 다시 대기질이 나빠짐.  ‘일시적’ 현상일 가능성. 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66666"/>
                </a:solidFill>
              </a:rPr>
              <a:t>&gt;&gt; 우리나라 미세먼지 양에 영향을 줬을 가능성. </a:t>
            </a:r>
            <a:endParaRPr b="1" sz="1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 rot="10800000">
            <a:off x="-75" y="0"/>
            <a:ext cx="4587000" cy="958800"/>
          </a:xfrm>
          <a:prstGeom prst="triangle">
            <a:avLst>
              <a:gd fmla="val 49678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4430550" y="162000"/>
            <a:ext cx="3653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434343"/>
                </a:solidFill>
              </a:rPr>
              <a:t>&lt;고려할 점&amp;기타 기사&gt;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165600" y="1120275"/>
            <a:ext cx="5747400" cy="25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</a:rPr>
              <a:t>- </a:t>
            </a:r>
            <a:r>
              <a:rPr lang="ko" sz="1700">
                <a:solidFill>
                  <a:srgbClr val="434343"/>
                </a:solidFill>
              </a:rPr>
              <a:t>미세먼지 감축 정책 실시 :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34343"/>
                </a:solidFill>
              </a:rPr>
              <a:t>    	&lt;미세먼지 저감 및 관리에 관한 특별법 2019.2.15&gt;,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34343"/>
                </a:solidFill>
              </a:rPr>
              <a:t>    	&lt;미세먼지 계절관리제 2019.11 도입&gt;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34343"/>
                </a:solidFill>
              </a:rPr>
              <a:t>- </a:t>
            </a:r>
            <a:r>
              <a:rPr lang="ko" sz="1700">
                <a:solidFill>
                  <a:srgbClr val="434343"/>
                </a:solidFill>
              </a:rPr>
              <a:t>미세먼지는 12월~3월까지 가장 농도가 높음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34343"/>
                </a:solidFill>
              </a:rPr>
              <a:t>-리바운드 현상 대비의 필요성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34343"/>
                </a:solidFill>
              </a:rPr>
              <a:t>-7/8일 기사: ‘코로나19로 개선되었던 미세먼지 농도 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34343"/>
                </a:solidFill>
              </a:rPr>
              <a:t>원상 회복’ </a:t>
            </a:r>
            <a:r>
              <a:rPr lang="ko" sz="1100" u="sng">
                <a:solidFill>
                  <a:schemeClr val="hlink"/>
                </a:solidFill>
                <a:hlinkClick r:id="rId3"/>
              </a:rPr>
              <a:t>http://www.hani.co.kr/arti/society/environment/952781.html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5776675" y="833075"/>
            <a:ext cx="30978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666666"/>
                </a:solidFill>
              </a:rPr>
              <a:t>&lt;계절 관리제&gt;</a:t>
            </a:r>
            <a:endParaRPr b="1"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- 석탄 화력 발전소 가동 중단 확대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-대형 사업장 자발적 감축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-선박 저속 운항 프로그램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-농촌지역 불법 소각 단속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-서울 5등급차 운행 제한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-수도권 광역,특별 자치시 차량 2부제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-공사장 노후 건설기계 사용 제한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 rot="10800000">
            <a:off x="4557000" y="0"/>
            <a:ext cx="4587000" cy="958800"/>
          </a:xfrm>
          <a:prstGeom prst="triangle">
            <a:avLst>
              <a:gd fmla="val 4967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359475" y="299775"/>
            <a:ext cx="30096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434343"/>
                </a:solidFill>
              </a:rPr>
              <a:t>&lt; 폐기물 문제&gt;</a:t>
            </a:r>
            <a:endParaRPr b="1" sz="2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 rot="10800000">
            <a:off x="4557000" y="0"/>
            <a:ext cx="4587000" cy="958800"/>
          </a:xfrm>
          <a:prstGeom prst="triangle">
            <a:avLst>
              <a:gd fmla="val 4967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200" y="1239700"/>
            <a:ext cx="5271974" cy="35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129950" y="4819000"/>
            <a:ext cx="4698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34343"/>
                </a:solidFill>
              </a:rPr>
              <a:t>BBC NEWS ‘Coronavirus protection kit pollutes French coast</a:t>
            </a:r>
            <a:r>
              <a:rPr b="1" lang="ko" sz="1200">
                <a:solidFill>
                  <a:srgbClr val="434343"/>
                </a:solidFill>
              </a:rPr>
              <a:t>’</a:t>
            </a:r>
            <a:endParaRPr sz="900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50" y="530400"/>
            <a:ext cx="3171875" cy="21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950" y="2740200"/>
            <a:ext cx="3171875" cy="2078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4604400" y="4754400"/>
            <a:ext cx="4492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1155CC"/>
                </a:solidFill>
              </a:rPr>
              <a:t>https://www.bbc.com/news/av/world-europe-52807525/coronavirus-protection-kit-pollutes-french-coast</a:t>
            </a:r>
            <a:endParaRPr sz="1300"/>
          </a:p>
        </p:txBody>
      </p:sp>
      <p:sp>
        <p:nvSpPr>
          <p:cNvPr id="170" name="Google Shape;170;p25"/>
          <p:cNvSpPr txBox="1"/>
          <p:nvPr/>
        </p:nvSpPr>
        <p:spPr>
          <a:xfrm>
            <a:off x="3369200" y="530400"/>
            <a:ext cx="3653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434343"/>
                </a:solidFill>
              </a:rPr>
              <a:t>&lt;해양 플라스틱 오염&gt;</a:t>
            </a:r>
            <a:endParaRPr b="1" sz="2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434343"/>
                </a:solidFill>
              </a:rPr>
              <a:t>NGO ‘Operation clean sea’</a:t>
            </a:r>
            <a:endParaRPr b="1" sz="2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rot="10800000">
            <a:off x="4557000" y="0"/>
            <a:ext cx="4587000" cy="958800"/>
          </a:xfrm>
          <a:prstGeom prst="triangle">
            <a:avLst>
              <a:gd fmla="val 4967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2465700" y="192625"/>
            <a:ext cx="42126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434343"/>
                </a:solidFill>
              </a:rPr>
              <a:t>&lt;의료 폐기물 처리 방법 &gt;</a:t>
            </a:r>
            <a:endParaRPr b="1" sz="2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/>
        </p:nvSpPr>
        <p:spPr>
          <a:xfrm>
            <a:off x="505850" y="165625"/>
            <a:ext cx="79959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2. Cause</a:t>
            </a:r>
            <a:endParaRPr b="1" sz="6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</a:t>
            </a:r>
            <a:r>
              <a:rPr b="1" lang="ko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코로나19와 같은 감염병의 원인</a:t>
            </a:r>
            <a:endParaRPr b="1"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- 인간의 자연파괴가 코로나19의원인 중 하나일까?</a:t>
            </a:r>
            <a:endParaRPr b="1"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1"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354725" y="254950"/>
            <a:ext cx="8513400" cy="4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187500" y="171900"/>
            <a:ext cx="8769000" cy="479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/>
        </p:nvSpPr>
        <p:spPr>
          <a:xfrm>
            <a:off x="525325" y="116925"/>
            <a:ext cx="79959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3. Post Corona</a:t>
            </a:r>
            <a:endParaRPr b="1" sz="6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</a:t>
            </a:r>
            <a:r>
              <a:rPr b="1" lang="ko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코로나19 이후의 환경 대책</a:t>
            </a:r>
            <a:endParaRPr b="1" sz="2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FEFE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    </a:t>
            </a:r>
            <a:r>
              <a:rPr b="1" lang="ko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-포스트 코로나, 대안은 그린뉴딜?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1"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575150" y="1724250"/>
            <a:ext cx="1743600" cy="1695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373700" y="2258300"/>
            <a:ext cx="21465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FFFFFF"/>
                </a:solidFill>
              </a:rPr>
              <a:t>COVID 19</a:t>
            </a:r>
            <a:endParaRPr sz="2300"/>
          </a:p>
        </p:txBody>
      </p:sp>
      <p:cxnSp>
        <p:nvCxnSpPr>
          <p:cNvPr id="62" name="Google Shape;62;p14"/>
          <p:cNvCxnSpPr/>
          <p:nvPr/>
        </p:nvCxnSpPr>
        <p:spPr>
          <a:xfrm flipH="1" rot="10800000">
            <a:off x="3487450" y="3127100"/>
            <a:ext cx="298800" cy="253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4"/>
          <p:cNvCxnSpPr/>
          <p:nvPr/>
        </p:nvCxnSpPr>
        <p:spPr>
          <a:xfrm rot="10800000">
            <a:off x="5073075" y="3135050"/>
            <a:ext cx="323700" cy="237300"/>
          </a:xfrm>
          <a:prstGeom prst="straightConnector1">
            <a:avLst/>
          </a:prstGeom>
          <a:noFill/>
          <a:ln cap="flat" cmpd="sng" w="76200">
            <a:solidFill>
              <a:srgbClr val="4E4E4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/>
          <p:nvPr/>
        </p:nvSpPr>
        <p:spPr>
          <a:xfrm>
            <a:off x="-97425" y="-97425"/>
            <a:ext cx="9390900" cy="5357700"/>
          </a:xfrm>
          <a:prstGeom prst="frame">
            <a:avLst>
              <a:gd fmla="val 6438" name="adj1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4"/>
          <p:cNvCxnSpPr/>
          <p:nvPr/>
        </p:nvCxnSpPr>
        <p:spPr>
          <a:xfrm rot="10800000">
            <a:off x="4442150" y="1373550"/>
            <a:ext cx="7200" cy="350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4"/>
          <p:cNvSpPr txBox="1"/>
          <p:nvPr/>
        </p:nvSpPr>
        <p:spPr>
          <a:xfrm>
            <a:off x="203950" y="-97425"/>
            <a:ext cx="26310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>
                <a:solidFill>
                  <a:srgbClr val="4E4E4E"/>
                </a:solidFill>
              </a:rPr>
              <a:t>Environment</a:t>
            </a:r>
            <a:endParaRPr b="1" sz="2900">
              <a:solidFill>
                <a:srgbClr val="4E4E4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614200" y="805075"/>
            <a:ext cx="17436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>
                <a:solidFill>
                  <a:srgbClr val="666666"/>
                </a:solidFill>
              </a:rPr>
              <a:t>2. Cause</a:t>
            </a:r>
            <a:endParaRPr b="1" sz="29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993925" y="3380300"/>
            <a:ext cx="1883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900"/>
              <a:buAutoNum type="arabicPeriod"/>
            </a:pPr>
            <a:r>
              <a:rPr b="1" lang="ko" sz="2900">
                <a:solidFill>
                  <a:srgbClr val="666666"/>
                </a:solidFill>
              </a:rPr>
              <a:t>Effect</a:t>
            </a:r>
            <a:endParaRPr b="1" sz="29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014625" y="3380300"/>
            <a:ext cx="31659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>
                <a:solidFill>
                  <a:srgbClr val="666666"/>
                </a:solidFill>
              </a:rPr>
              <a:t>3.</a:t>
            </a:r>
            <a:r>
              <a:rPr b="1" lang="ko" sz="2900">
                <a:solidFill>
                  <a:srgbClr val="666666"/>
                </a:solidFill>
              </a:rPr>
              <a:t> Post Corona</a:t>
            </a:r>
            <a:endParaRPr b="1" sz="29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525325" y="370200"/>
            <a:ext cx="7995900" cy="3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참고 자료 </a:t>
            </a:r>
            <a:endParaRPr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1"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3C47D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525325" y="116925"/>
            <a:ext cx="7995900" cy="49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09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rebuchet MS"/>
              <a:buAutoNum type="arabicPeriod"/>
            </a:pPr>
            <a:r>
              <a:rPr b="1" lang="ko" sz="6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Effect</a:t>
            </a:r>
            <a:endParaRPr b="1" sz="6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</a:t>
            </a:r>
            <a:r>
              <a:rPr b="1" lang="ko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코로나 19가 환경에 준 영향</a:t>
            </a:r>
            <a:endParaRPr b="1" sz="2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FEFE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       </a:t>
            </a:r>
            <a:r>
              <a:rPr b="1" lang="ko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-</a:t>
            </a:r>
            <a:r>
              <a:rPr b="1" lang="ko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ko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대기 오염이 완화되었을까?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- 폐기물 배출량이 증가했을까?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- 한국의 의료 폐기물 처리 방법은?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- 기타 생태계 변화 및 해외 사례 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1" sz="21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4571900" y="0"/>
            <a:ext cx="4571700" cy="5143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200" y="0"/>
            <a:ext cx="45717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355400" y="197725"/>
            <a:ext cx="3750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>
                <a:solidFill>
                  <a:srgbClr val="FFFFFF"/>
                </a:solidFill>
              </a:rPr>
              <a:t>Positive</a:t>
            </a:r>
            <a:endParaRPr b="1" sz="3400">
              <a:solidFill>
                <a:srgbClr val="FFFFFF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846575" y="141575"/>
            <a:ext cx="3750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>
                <a:solidFill>
                  <a:srgbClr val="FFFFFF"/>
                </a:solidFill>
              </a:rPr>
              <a:t>Negative</a:t>
            </a:r>
            <a:endParaRPr b="1" sz="3400">
              <a:solidFill>
                <a:srgbClr val="FFFFFF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61325" y="781775"/>
            <a:ext cx="43392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b="1" lang="ko" sz="2000">
                <a:solidFill>
                  <a:srgbClr val="FFFFFF"/>
                </a:solidFill>
              </a:rPr>
              <a:t>대기오염 완화?</a:t>
            </a:r>
            <a:endParaRPr b="1" sz="20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D9D9D9"/>
                </a:solidFill>
              </a:rPr>
              <a:t> : </a:t>
            </a:r>
            <a:r>
              <a:rPr b="1" lang="ko" sz="1800">
                <a:solidFill>
                  <a:srgbClr val="D9D9D9"/>
                </a:solidFill>
              </a:rPr>
              <a:t>코로나19로 사람들의 이동량이  </a:t>
            </a:r>
            <a:endParaRPr b="1"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</a:rPr>
              <a:t>    감소하고, 공장 가동을 중지하여 석유</a:t>
            </a:r>
            <a:endParaRPr b="1"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</a:rPr>
              <a:t>    사용량이 감소했다면, 국내 대기 </a:t>
            </a:r>
            <a:endParaRPr b="1"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</a:rPr>
              <a:t>    질이 향상 되었을까?</a:t>
            </a:r>
            <a:endParaRPr b="1"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</a:rPr>
              <a:t>&gt;&gt; 미세먼지(PM2.5기준) 농도 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</a:rPr>
              <a:t>     변화와 교통량 변화, 항공 운항 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</a:rPr>
              <a:t>     횟수, 석유 사용량의 변화 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</a:rPr>
              <a:t>     그래프로 비교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772000" y="703850"/>
            <a:ext cx="4339200" cy="4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b="1" lang="ko" sz="2000">
                <a:solidFill>
                  <a:srgbClr val="FFFFFF"/>
                </a:solidFill>
              </a:rPr>
              <a:t>폐기물 배출 증가?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D9D9D9"/>
                </a:solidFill>
              </a:rPr>
              <a:t> </a:t>
            </a:r>
            <a:r>
              <a:rPr b="1" lang="ko" sz="1800">
                <a:solidFill>
                  <a:srgbClr val="D9D9D9"/>
                </a:solidFill>
              </a:rPr>
              <a:t>: 마스크, 일회용 장갑, 일회용품 등의 </a:t>
            </a:r>
            <a:endParaRPr b="1"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</a:rPr>
              <a:t>   배출량은 얼마나 증가했을까? </a:t>
            </a:r>
            <a:endParaRPr b="1"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</a:rPr>
              <a:t>   배달 서비스 수요 증가와 카페의  </a:t>
            </a:r>
            <a:endParaRPr b="1"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</a:rPr>
              <a:t>   ‘일회용 컵 규제 일시 제외’의 실시가 </a:t>
            </a:r>
            <a:endParaRPr b="1" sz="18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9D9D9"/>
                </a:solidFill>
              </a:rPr>
              <a:t>   폐기물  배출량에 영향을 주었을까? 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&gt;&gt; 폐기물 배출량 증가에 관한 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     기사, 포스트 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&gt;&gt; 해양 플라스틱 오염 상황에 관한 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     동영상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4089600" y="84075"/>
            <a:ext cx="3653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434343"/>
                </a:solidFill>
              </a:rPr>
              <a:t>&lt;국내 대기오염 정보&gt;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578325" y="4806375"/>
            <a:ext cx="4932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한국 환경 공단 Air Korea/ 통계청 KOSIS 미세먼지 월별, 도시별 대기오염도</a:t>
            </a:r>
            <a:endParaRPr b="1" sz="1050">
              <a:solidFill>
                <a:srgbClr val="666666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250" y="623475"/>
            <a:ext cx="6924077" cy="41985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 rot="10800000">
            <a:off x="-75" y="0"/>
            <a:ext cx="4587000" cy="958800"/>
          </a:xfrm>
          <a:prstGeom prst="triangle">
            <a:avLst>
              <a:gd fmla="val 49678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 rot="10800000">
            <a:off x="-75" y="0"/>
            <a:ext cx="4587000" cy="958800"/>
          </a:xfrm>
          <a:prstGeom prst="triangle">
            <a:avLst>
              <a:gd fmla="val 49678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556725" y="1232775"/>
            <a:ext cx="34734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666666"/>
                </a:solidFill>
              </a:rPr>
              <a:t>&lt;고속도로 전구간 교통량&gt;</a:t>
            </a:r>
            <a:endParaRPr b="1" sz="2100">
              <a:solidFill>
                <a:srgbClr val="666666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00" y="1898471"/>
            <a:ext cx="4534425" cy="24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890275" y="4534150"/>
            <a:ext cx="29673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한국 도로공사 고속도로 공공데이터 포털</a:t>
            </a:r>
            <a:endParaRPr b="1"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http://data.ex.co.kr/visual/allrange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875" y="750088"/>
            <a:ext cx="4361148" cy="3784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5366800" y="4608625"/>
            <a:ext cx="29673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4740200" y="4555075"/>
            <a:ext cx="4002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애플 이동성 트렌드 보고서-Republic of Korea, driving </a:t>
            </a:r>
            <a:endParaRPr b="1"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6"/>
              </a:rPr>
              <a:t>https://www.apple.com/covid19/mobility</a:t>
            </a:r>
            <a:endParaRPr b="1"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5329750" y="139850"/>
            <a:ext cx="3041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666666"/>
                </a:solidFill>
              </a:rPr>
              <a:t>&lt;애플 이동성 트렌드&gt;</a:t>
            </a:r>
            <a:endParaRPr b="1"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 rot="10800000">
            <a:off x="-75" y="0"/>
            <a:ext cx="4587000" cy="958800"/>
          </a:xfrm>
          <a:prstGeom prst="triangle">
            <a:avLst>
              <a:gd fmla="val 49678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4452003" y="4373750"/>
            <a:ext cx="4539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애플 이동성 트렌드 보고서-Republic of Korea, driving </a:t>
            </a:r>
            <a:endParaRPr sz="500">
              <a:solidFill>
                <a:srgbClr val="666666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686526" y="293100"/>
            <a:ext cx="51978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434343"/>
                </a:solidFill>
              </a:rPr>
              <a:t>&lt;애플 이동성 트렌드-driving &gt;</a:t>
            </a:r>
            <a:endParaRPr b="1" sz="2400">
              <a:solidFill>
                <a:srgbClr val="434343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8350"/>
            <a:ext cx="8839197" cy="300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 rot="10800000">
            <a:off x="-75" y="0"/>
            <a:ext cx="4587000" cy="958800"/>
          </a:xfrm>
          <a:prstGeom prst="triangle">
            <a:avLst>
              <a:gd fmla="val 49678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4586925" y="348900"/>
            <a:ext cx="23907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434343"/>
                </a:solidFill>
              </a:rPr>
              <a:t>&lt;</a:t>
            </a:r>
            <a:r>
              <a:rPr b="1" lang="ko" sz="2500">
                <a:solidFill>
                  <a:srgbClr val="434343"/>
                </a:solidFill>
              </a:rPr>
              <a:t>석유소비량&gt; </a:t>
            </a:r>
            <a:endParaRPr b="1" sz="2400">
              <a:solidFill>
                <a:srgbClr val="434343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00" y="1215050"/>
            <a:ext cx="8196150" cy="34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2194177" y="4663875"/>
            <a:ext cx="17901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대한 석유 협회</a:t>
            </a:r>
            <a:endParaRPr sz="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 rot="10800000">
            <a:off x="-75" y="0"/>
            <a:ext cx="4587000" cy="958800"/>
          </a:xfrm>
          <a:prstGeom prst="triangle">
            <a:avLst>
              <a:gd fmla="val 49678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125" y="1078875"/>
            <a:ext cx="6289001" cy="38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3178300" y="4673025"/>
            <a:ext cx="595200" cy="235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5093075" y="4673025"/>
            <a:ext cx="595200" cy="235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6962925" y="4673025"/>
            <a:ext cx="595200" cy="235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3077225" y="595975"/>
            <a:ext cx="5233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34343"/>
                </a:solidFill>
              </a:rPr>
              <a:t>공항별 전년 대비 통계 (2020.04)-한국 공항공사(xlsx有)</a:t>
            </a:r>
            <a:endParaRPr b="1" sz="1500">
              <a:solidFill>
                <a:srgbClr val="666666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0" y="4829025"/>
            <a:ext cx="2964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u="sng">
                <a:solidFill>
                  <a:schemeClr val="hlink"/>
                </a:solidFill>
                <a:hlinkClick r:id="rId4"/>
              </a:rPr>
              <a:t>https://www.airport.co.kr/www/extra/stats/airportStats/layOut.do?cid=2015102917501542253&amp;menuId=397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